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A0FB46-FEE7-407A-ADDA-8A5BE2EDF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5D3DF4E-C82C-4D21-AE00-73AAA6ACC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990CE5-A8E1-480D-A9FC-EE2B8C23E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26EA7E4-94BC-462C-925D-0CF652370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220628-2E23-4B76-9A17-F059EF6E4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997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F7E3A3-7D51-41F7-9883-5DCB3F38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DB387A5-B410-44C1-8C70-A240CD19C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2C84C7-5379-4C61-833C-1128A932B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8FC529-1F0C-45F4-9148-004D2C434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575EEC-7D19-4DB6-B72A-CD5EA0B1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2731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CC0E42C-6FFB-48EA-ACAF-ECF8495EFC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FAD5883-10F8-4BAF-A201-1EF61CCF3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364EE17-9FAB-4234-96B3-C1BE77F5F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4FBB2B-EBEC-4612-A8A6-86C594368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6D7564-C203-4613-A956-DFACF93B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2823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26E638-640D-40AB-A239-A36B54155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4B6D40-40AE-4B56-8107-2CCCE6D62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847F6C-8A56-49F9-B66E-719DDAA58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D35F2F-A9A9-48AA-8741-2511987F1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141BE3-6E9C-4219-BC1C-788035F3B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0855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4702D8-649E-4D4D-8BF9-3CF903A63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3CB0FD-F846-4CFF-A137-080334963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856B0D-B0AF-4FCA-8C81-832AD170B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B6351A1-EEF2-45CA-9EF5-C3258E0A3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945B33-4FAE-4882-B27F-94C06AE0A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6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8293A1-C383-4BA8-A62F-2893C387F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BF6E3F-48B0-438B-AD8E-C80205B37A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6E0033C-92CF-4B16-9F3F-F02340937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22A829-7692-47A8-8A75-0FA4C9D81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7969044-AEEA-44F8-9BEB-A10379DD9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66B0BE7-4158-49CD-981C-44DAFF500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6474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F7FD0C-31FA-4BC6-8D73-8FEEE26B0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025613F-D0BA-484E-BAE1-FD0FA0B02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1123981-2F51-4324-8BA2-F1B0D346D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CF8BA80-0443-4DC0-A0E3-546D92C162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61C94FA-AD49-430A-8DE3-2FF7E525DB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9C16B45-0341-4F20-A082-72D53FF52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4A30EBB-F997-4D2E-9DAF-FEDA003F7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1DDF5A6-7F89-4F97-878D-735D94D49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253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083A7-A0A9-434C-A8B8-33B9C0263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CEE4BF4-857F-40C8-B756-10232740C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562758C-5928-46A0-8E66-140734074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C0957E8-888B-409F-B9AF-49CC7CA94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6982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B75B0CD-029C-4733-ADCA-36DC87011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8C54688-4B5D-437D-AC65-FD59B577C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0A3E45A-2D59-4A43-8C75-8FB952556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327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CEA59A-78C8-4748-9366-EE9326420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1F6FA2-E4CA-472C-A000-E35EFF7B0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6AC0DB7-B16A-4961-BBEF-7A870AA88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4D826AF-D632-4A38-A0A0-9EC93FF4D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662A71-0F77-42CC-A72A-BCCD388C3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6B883D2-533E-48DB-AC13-7C04E56DF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1876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58759C-3AF5-4B3B-B8C0-A544BACD9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2BF5005-C858-485B-ABF1-6DECBFB9A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69C0498-E9EF-4E38-9361-B29A4E509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E88BB8-AEA4-4280-B2A8-A9F7E15F9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477B9D9-526C-4A6B-9CA3-22F9488B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6D9DF9-6448-40B8-AD62-326E29C0C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333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B4DED5-00E8-41D5-B95C-F1A77652B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5F48508-25A3-42A2-9C53-A15766732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94D1EB-874D-4A0D-94C7-82894D40D9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2B97A-1629-477E-82AE-32135C3579E5}" type="datetimeFigureOut">
              <a:rPr lang="ru-RU" smtClean="0"/>
              <a:t>29.04.2024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1A2D63-2DA4-402F-8F2F-915F166522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52D29A-2C55-437E-A00B-50E46671B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1D6221-0CE4-41F9-9A6D-D6E1743570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0930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351864-EB38-4465-92AC-6CE2C9B90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2560" y="2036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/>
              <a:t>Анализ рынка вакансий Бизнес-аналитиков и Data-аналитиков на HH.ru за март 2024 для соискателей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DF5A5B9-FC0F-4886-B61C-136BB38624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2924" y="5394960"/>
            <a:ext cx="3122023" cy="1136469"/>
          </a:xfrm>
        </p:spPr>
        <p:txBody>
          <a:bodyPr>
            <a:normAutofit/>
          </a:bodyPr>
          <a:lstStyle/>
          <a:p>
            <a:r>
              <a:rPr lang="ru-RU" dirty="0"/>
              <a:t>Афанасьев Я.В. </a:t>
            </a:r>
          </a:p>
          <a:p>
            <a:r>
              <a:rPr lang="ru-RU" dirty="0"/>
              <a:t>Апрель 2024г.</a:t>
            </a:r>
          </a:p>
        </p:txBody>
      </p:sp>
    </p:spTree>
    <p:extLst>
      <p:ext uri="{BB962C8B-B14F-4D97-AF65-F5344CB8AC3E}">
        <p14:creationId xmlns:p14="http://schemas.microsoft.com/office/powerpoint/2010/main" val="2584795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График работы. Удаленка. </a:t>
            </a:r>
            <a:r>
              <a:rPr lang="en-US" sz="3200" b="1" dirty="0"/>
              <a:t>Data-</a:t>
            </a:r>
            <a:r>
              <a:rPr lang="ru-RU" sz="3200" b="1" dirty="0"/>
              <a:t>аналитик</a:t>
            </a:r>
          </a:p>
          <a:p>
            <a:pPr algn="l"/>
            <a:endParaRPr lang="ru-RU" sz="3200" b="1" dirty="0"/>
          </a:p>
          <a:p>
            <a:pPr algn="l"/>
            <a:endParaRPr lang="ru-RU" sz="3200" b="1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11E7B84D-2028-4365-AA3F-5CC447E9C6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1017133"/>
              </p:ext>
            </p:extLst>
          </p:nvPr>
        </p:nvGraphicFramePr>
        <p:xfrm>
          <a:off x="805538" y="930366"/>
          <a:ext cx="10607044" cy="371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761">
                  <a:extLst>
                    <a:ext uri="{9D8B030D-6E8A-4147-A177-3AD203B41FA5}">
                      <a16:colId xmlns:a16="http://schemas.microsoft.com/office/drawing/2014/main" val="3743373092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1514084058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3274453484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2399189785"/>
                    </a:ext>
                  </a:extLst>
                </a:gridCol>
              </a:tblGrid>
              <a:tr h="3143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Тип занятости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Число вакансий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Доля вакансий по типу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60951"/>
                  </a:ext>
                </a:extLst>
              </a:tr>
              <a:tr h="266570">
                <a:tc rowSpan="3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 (no </a:t>
                      </a:r>
                      <a:r>
                        <a:rPr lang="en-US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experince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Полный день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91.67%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0972587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Удаленная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5.56%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95369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Сменный график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446323"/>
                  </a:ext>
                </a:extLst>
              </a:tr>
              <a:tr h="266570">
                <a:tc rowSpan="4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Junior+ (1-3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Полный день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84.36%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759758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Удаленная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13.58%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0232599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Гибкий график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1.65%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378120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Сменный график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653667"/>
                  </a:ext>
                </a:extLst>
              </a:tr>
              <a:tr h="261968">
                <a:tc rowSpan="3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Middle (3-6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Полный день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76.64%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292306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Удаленная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21.17%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8023671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Гибкий график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2.19%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8422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Senior (6+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Полный день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47941"/>
                  </a:ext>
                </a:extLst>
              </a:tr>
            </a:tbl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861C8F9-FB09-40D3-AA6E-89987A3A99F5}"/>
              </a:ext>
            </a:extLst>
          </p:cNvPr>
          <p:cNvSpPr txBox="1">
            <a:spLocks/>
          </p:cNvSpPr>
          <p:nvPr/>
        </p:nvSpPr>
        <p:spPr>
          <a:xfrm>
            <a:off x="792478" y="5927634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В </a:t>
            </a:r>
            <a:r>
              <a:rPr lang="en-US" sz="2400" dirty="0"/>
              <a:t>Data</a:t>
            </a:r>
            <a:r>
              <a:rPr lang="ru-RU" sz="2400" dirty="0"/>
              <a:t>-аналитике все строже. </a:t>
            </a:r>
            <a:r>
              <a:rPr lang="en-US" sz="2400" dirty="0"/>
              <a:t>C</a:t>
            </a:r>
            <a:r>
              <a:rPr lang="ru-RU" sz="2400" dirty="0"/>
              <a:t> ростом опыта шанс получить должность с правом на удаленную работу растет с 5% до 21%. Однако большинство компаний хотят видеть своих сотрудников на рабочем месте полный рабочий день в установленные часы.</a:t>
            </a:r>
          </a:p>
        </p:txBody>
      </p:sp>
    </p:spTree>
    <p:extLst>
      <p:ext uri="{BB962C8B-B14F-4D97-AF65-F5344CB8AC3E}">
        <p14:creationId xmlns:p14="http://schemas.microsoft.com/office/powerpoint/2010/main" val="16910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Средние зарплаты. Бизнес-аналитик</a:t>
            </a:r>
          </a:p>
          <a:p>
            <a:pPr algn="l"/>
            <a:endParaRPr lang="ru-RU" sz="3200" b="1" dirty="0"/>
          </a:p>
          <a:p>
            <a:pPr algn="l"/>
            <a:endParaRPr lang="ru-RU" sz="3200" b="1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11E7B84D-2028-4365-AA3F-5CC447E9C6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171119"/>
              </p:ext>
            </p:extLst>
          </p:nvPr>
        </p:nvGraphicFramePr>
        <p:xfrm>
          <a:off x="879563" y="1166585"/>
          <a:ext cx="10519959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6302">
                  <a:extLst>
                    <a:ext uri="{9D8B030D-6E8A-4147-A177-3AD203B41FA5}">
                      <a16:colId xmlns:a16="http://schemas.microsoft.com/office/drawing/2014/main" val="3743373092"/>
                    </a:ext>
                  </a:extLst>
                </a:gridCol>
                <a:gridCol w="2638697">
                  <a:extLst>
                    <a:ext uri="{9D8B030D-6E8A-4147-A177-3AD203B41FA5}">
                      <a16:colId xmlns:a16="http://schemas.microsoft.com/office/drawing/2014/main" val="1514084058"/>
                    </a:ext>
                  </a:extLst>
                </a:gridCol>
                <a:gridCol w="2651760">
                  <a:extLst>
                    <a:ext uri="{9D8B030D-6E8A-4147-A177-3AD203B41FA5}">
                      <a16:colId xmlns:a16="http://schemas.microsoft.com/office/drawing/2014/main" val="327445348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522521847"/>
                    </a:ext>
                  </a:extLst>
                </a:gridCol>
              </a:tblGrid>
              <a:tr h="3143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Минимальная средняя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Максимальная средняя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Доля компаний, не указавших зарплату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60951"/>
                  </a:ext>
                </a:extLst>
              </a:tr>
              <a:tr h="266570">
                <a:tc>
                  <a:txBody>
                    <a:bodyPr/>
                    <a:lstStyle/>
                    <a:p>
                      <a:pPr fontAlgn="ctr"/>
                      <a:r>
                        <a:rPr lang="en-US" b="1" dirty="0">
                          <a:effectLst/>
                        </a:rPr>
                        <a:t>Junior (no </a:t>
                      </a:r>
                      <a:r>
                        <a:rPr lang="en-US" b="1" dirty="0" err="1">
                          <a:effectLst/>
                        </a:rPr>
                        <a:t>experince</a:t>
                      </a:r>
                      <a:r>
                        <a:rPr lang="en-US" b="1" dirty="0">
                          <a:effectLst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64 153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79 647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61.02%</a:t>
                      </a:r>
                      <a:endParaRPr lang="ru-RU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0972587"/>
                  </a:ext>
                </a:extLst>
              </a:tr>
              <a:tr h="266570">
                <a:tc>
                  <a:txBody>
                    <a:bodyPr/>
                    <a:lstStyle/>
                    <a:p>
                      <a:pPr fontAlgn="ctr"/>
                      <a:r>
                        <a:rPr lang="en-US" b="1" dirty="0">
                          <a:effectLst/>
                        </a:rPr>
                        <a:t>Junior+ (1-3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106 495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153 812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87.25%</a:t>
                      </a:r>
                      <a:endParaRPr lang="ru-RU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95369"/>
                  </a:ext>
                </a:extLst>
              </a:tr>
              <a:tr h="26657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Middle (3-6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156 022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214 720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90.14%</a:t>
                      </a:r>
                      <a:endParaRPr lang="ru-RU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446323"/>
                  </a:ext>
                </a:extLst>
              </a:tr>
              <a:tr h="26657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Senior (6+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300 000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375 000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87.50%</a:t>
                      </a:r>
                      <a:endParaRPr lang="ru-RU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759758"/>
                  </a:ext>
                </a:extLst>
              </a:tr>
            </a:tbl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861C8F9-FB09-40D3-AA6E-89987A3A99F5}"/>
              </a:ext>
            </a:extLst>
          </p:cNvPr>
          <p:cNvSpPr txBox="1">
            <a:spLocks/>
          </p:cNvSpPr>
          <p:nvPr/>
        </p:nvSpPr>
        <p:spPr>
          <a:xfrm>
            <a:off x="879563" y="5901508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На старте средняя зарплата</a:t>
            </a:r>
            <a:r>
              <a:rPr lang="en-US" sz="2400" dirty="0"/>
              <a:t> </a:t>
            </a:r>
            <a:r>
              <a:rPr lang="ru-RU" sz="2400" dirty="0"/>
              <a:t>бизнес-аналитика варьируется в пределах 64-80 тыс. рублей.  При небольшом опыте вилка растет до 105-153 тыс. рублей. Специалисты с опытом могут рассчитывать на заработок от 155 до 215 тыс. рублей. Оплата труда лучших из лучших начинается с 300 тыс. рублей и выше. </a:t>
            </a:r>
          </a:p>
          <a:p>
            <a:pPr algn="just"/>
            <a:endParaRPr lang="ru-RU" sz="2400" dirty="0"/>
          </a:p>
          <a:p>
            <a:pPr algn="just"/>
            <a:r>
              <a:rPr lang="ru-RU" sz="2400" dirty="0"/>
              <a:t>Стоит отметить, что большинство компаний </a:t>
            </a:r>
            <a:r>
              <a:rPr lang="ru-RU" sz="2400" dirty="0" err="1"/>
              <a:t>впринципе</a:t>
            </a:r>
            <a:r>
              <a:rPr lang="ru-RU" sz="2400" dirty="0"/>
              <a:t> не указывают предлагаемый уровень заработка. Ваша будущая зарплата будет зависеть от ваших профессиональных навыков и умения себя продать на собеседовании.</a:t>
            </a:r>
          </a:p>
        </p:txBody>
      </p:sp>
    </p:spTree>
    <p:extLst>
      <p:ext uri="{BB962C8B-B14F-4D97-AF65-F5344CB8AC3E}">
        <p14:creationId xmlns:p14="http://schemas.microsoft.com/office/powerpoint/2010/main" val="3315416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Средние зарплаты. </a:t>
            </a:r>
            <a:r>
              <a:rPr lang="en-US" sz="3200" b="1" dirty="0"/>
              <a:t>Data-</a:t>
            </a:r>
            <a:r>
              <a:rPr lang="ru-RU" sz="3200" b="1" dirty="0"/>
              <a:t>аналитик</a:t>
            </a:r>
          </a:p>
          <a:p>
            <a:pPr algn="l"/>
            <a:endParaRPr lang="ru-RU" sz="3200" b="1" dirty="0"/>
          </a:p>
          <a:p>
            <a:pPr algn="l"/>
            <a:endParaRPr lang="ru-RU" sz="3200" b="1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11E7B84D-2028-4365-AA3F-5CC447E9C6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8610327"/>
              </p:ext>
            </p:extLst>
          </p:nvPr>
        </p:nvGraphicFramePr>
        <p:xfrm>
          <a:off x="879563" y="1166585"/>
          <a:ext cx="10519959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6302">
                  <a:extLst>
                    <a:ext uri="{9D8B030D-6E8A-4147-A177-3AD203B41FA5}">
                      <a16:colId xmlns:a16="http://schemas.microsoft.com/office/drawing/2014/main" val="3743373092"/>
                    </a:ext>
                  </a:extLst>
                </a:gridCol>
                <a:gridCol w="2638697">
                  <a:extLst>
                    <a:ext uri="{9D8B030D-6E8A-4147-A177-3AD203B41FA5}">
                      <a16:colId xmlns:a16="http://schemas.microsoft.com/office/drawing/2014/main" val="1514084058"/>
                    </a:ext>
                  </a:extLst>
                </a:gridCol>
                <a:gridCol w="2651760">
                  <a:extLst>
                    <a:ext uri="{9D8B030D-6E8A-4147-A177-3AD203B41FA5}">
                      <a16:colId xmlns:a16="http://schemas.microsoft.com/office/drawing/2014/main" val="327445348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522521847"/>
                    </a:ext>
                  </a:extLst>
                </a:gridCol>
              </a:tblGrid>
              <a:tr h="3143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Минимальная средняя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Максимальная средняя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Доля компаний, не указавших зарплату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60951"/>
                  </a:ext>
                </a:extLst>
              </a:tr>
              <a:tr h="266570">
                <a:tc>
                  <a:txBody>
                    <a:bodyPr/>
                    <a:lstStyle/>
                    <a:p>
                      <a:pPr fontAlgn="ctr"/>
                      <a:r>
                        <a:rPr lang="en-US" b="1" dirty="0">
                          <a:effectLst/>
                        </a:rPr>
                        <a:t>Junior (no </a:t>
                      </a:r>
                      <a:r>
                        <a:rPr lang="en-US" b="1" dirty="0" err="1">
                          <a:effectLst/>
                        </a:rPr>
                        <a:t>experince</a:t>
                      </a:r>
                      <a:r>
                        <a:rPr lang="en-US" b="1" dirty="0">
                          <a:effectLst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62 554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87 011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88.89%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0972587"/>
                  </a:ext>
                </a:extLst>
              </a:tr>
              <a:tr h="266570">
                <a:tc>
                  <a:txBody>
                    <a:bodyPr/>
                    <a:lstStyle/>
                    <a:p>
                      <a:pPr fontAlgn="ctr"/>
                      <a:r>
                        <a:rPr lang="en-US" b="1" dirty="0">
                          <a:effectLst/>
                        </a:rPr>
                        <a:t>Junior+ (1-3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92 465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151 717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94.65%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95369"/>
                  </a:ext>
                </a:extLst>
              </a:tr>
              <a:tr h="26657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Middle (3-6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169 500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299 108 р.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90.51%</a:t>
                      </a:r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446323"/>
                  </a:ext>
                </a:extLst>
              </a:tr>
              <a:tr h="266570">
                <a:tc>
                  <a:txBody>
                    <a:bodyPr/>
                    <a:lstStyle/>
                    <a:p>
                      <a:pPr fontAlgn="ctr"/>
                      <a:r>
                        <a:rPr lang="en-US" b="1">
                          <a:effectLst/>
                        </a:rPr>
                        <a:t>Senior (6+ years)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ru-RU" dirty="0">
                          <a:effectLst/>
                        </a:rPr>
                        <a:t>нет данных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r"/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fontAlgn="ctr"/>
                      <a:endParaRPr lang="en-US" b="1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759758"/>
                  </a:ext>
                </a:extLst>
              </a:tr>
            </a:tbl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861C8F9-FB09-40D3-AA6E-89987A3A99F5}"/>
              </a:ext>
            </a:extLst>
          </p:cNvPr>
          <p:cNvSpPr txBox="1">
            <a:spLocks/>
          </p:cNvSpPr>
          <p:nvPr/>
        </p:nvSpPr>
        <p:spPr>
          <a:xfrm>
            <a:off x="879563" y="6127929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На старте и при небольшом опыте средняя зарплата</a:t>
            </a:r>
            <a:r>
              <a:rPr lang="en-US" sz="2400" dirty="0"/>
              <a:t> Data-</a:t>
            </a:r>
            <a:r>
              <a:rPr lang="ru-RU" sz="2400" dirty="0"/>
              <a:t>аналитика приблизительно такая же, как у бизнес-аналитиков - 64-80 тыс. рублей для </a:t>
            </a:r>
            <a:r>
              <a:rPr lang="en-US" sz="2400" dirty="0"/>
              <a:t>junior </a:t>
            </a:r>
            <a:r>
              <a:rPr lang="ru-RU" sz="2400" dirty="0"/>
              <a:t>и 92-151 тыс. рублей для </a:t>
            </a:r>
            <a:r>
              <a:rPr lang="en-US" sz="2400" dirty="0"/>
              <a:t>junior</a:t>
            </a:r>
            <a:r>
              <a:rPr lang="ru-RU" sz="2400" dirty="0"/>
              <a:t>+. Специалисты с опытом от 3х лет уже могут рассчитывать на заработок выше - 169 до 299 тыс. рублей. Из-за малого числа вакансий на уровне </a:t>
            </a:r>
            <a:r>
              <a:rPr lang="en-US" sz="2400" dirty="0"/>
              <a:t>Senior</a:t>
            </a:r>
            <a:r>
              <a:rPr lang="ru-RU" sz="2400" dirty="0"/>
              <a:t> оценить уровень их заработка не представляется возможным. </a:t>
            </a:r>
          </a:p>
          <a:p>
            <a:pPr algn="just"/>
            <a:r>
              <a:rPr lang="ru-RU" sz="2400" dirty="0"/>
              <a:t>В </a:t>
            </a:r>
            <a:r>
              <a:rPr lang="en-US" sz="2400" dirty="0"/>
              <a:t>Data-</a:t>
            </a:r>
            <a:r>
              <a:rPr lang="ru-RU" sz="2400" dirty="0"/>
              <a:t>анализе компании еще более неохотно делятся суммой заработка будущих специалистов. В среднем 90% компаний не указывают будущую зарплату. </a:t>
            </a:r>
          </a:p>
        </p:txBody>
      </p:sp>
    </p:spTree>
    <p:extLst>
      <p:ext uri="{BB962C8B-B14F-4D97-AF65-F5344CB8AC3E}">
        <p14:creationId xmlns:p14="http://schemas.microsoft.com/office/powerpoint/2010/main" val="847704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Кто ищет Бизнес-аналитиков в марте 2024?</a:t>
            </a:r>
          </a:p>
          <a:p>
            <a:pPr algn="l"/>
            <a:endParaRPr lang="ru-RU" sz="3200" b="1" dirty="0"/>
          </a:p>
          <a:p>
            <a:pPr algn="l"/>
            <a:endParaRPr lang="ru-RU" sz="3200" b="1" dirty="0"/>
          </a:p>
        </p:txBody>
      </p:sp>
      <p:graphicFrame>
        <p:nvGraphicFramePr>
          <p:cNvPr id="8" name="Таблица 2">
            <a:extLst>
              <a:ext uri="{FF2B5EF4-FFF2-40B4-BE49-F238E27FC236}">
                <a16:creationId xmlns:a16="http://schemas.microsoft.com/office/drawing/2014/main" id="{7E8019D3-1601-4539-A098-B7956BF83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69619"/>
              </p:ext>
            </p:extLst>
          </p:nvPr>
        </p:nvGraphicFramePr>
        <p:xfrm>
          <a:off x="805538" y="930367"/>
          <a:ext cx="8795661" cy="5867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1887">
                  <a:extLst>
                    <a:ext uri="{9D8B030D-6E8A-4147-A177-3AD203B41FA5}">
                      <a16:colId xmlns:a16="http://schemas.microsoft.com/office/drawing/2014/main" val="3743373092"/>
                    </a:ext>
                  </a:extLst>
                </a:gridCol>
                <a:gridCol w="3812906">
                  <a:extLst>
                    <a:ext uri="{9D8B030D-6E8A-4147-A177-3AD203B41FA5}">
                      <a16:colId xmlns:a16="http://schemas.microsoft.com/office/drawing/2014/main" val="1514084058"/>
                    </a:ext>
                  </a:extLst>
                </a:gridCol>
                <a:gridCol w="2050868">
                  <a:extLst>
                    <a:ext uri="{9D8B030D-6E8A-4147-A177-3AD203B41FA5}">
                      <a16:colId xmlns:a16="http://schemas.microsoft.com/office/drawing/2014/main" val="3274453484"/>
                    </a:ext>
                  </a:extLst>
                </a:gridCol>
              </a:tblGrid>
              <a:tr h="2713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Тип занятости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Число вакансий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60951"/>
                  </a:ext>
                </a:extLst>
              </a:tr>
              <a:tr h="226105">
                <a:tc rowSpan="5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 (no </a:t>
                      </a:r>
                      <a:r>
                        <a:rPr 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experince</a:t>
                      </a:r>
                      <a:r>
                        <a:rPr lang="en-US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0972587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титан-2, холдинг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95369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магнит, розничная сеть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446323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bewise.ai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759758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capybara it agency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0232599"/>
                  </a:ext>
                </a:extLst>
              </a:tr>
              <a:tr h="226105">
                <a:tc rowSpan="5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Junior+ (1-3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магнит, розничная сеть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378120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сбер</a:t>
                      </a:r>
                      <a:endParaRPr lang="ru-RU" sz="12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653667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банк </a:t>
                      </a:r>
                      <a:r>
                        <a:rPr lang="ru-RU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втб</a:t>
                      </a:r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ru-RU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пао</a:t>
                      </a:r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292306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комус</a:t>
                      </a:r>
                      <a:endParaRPr lang="ru-RU" sz="12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8023671"/>
                  </a:ext>
                </a:extLst>
              </a:tr>
              <a:tr h="290151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ано центр развития культурных инициатив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842215"/>
                  </a:ext>
                </a:extLst>
              </a:tr>
              <a:tr h="226105">
                <a:tc rowSpan="5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Middle (3-6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сбер</a:t>
                      </a:r>
                      <a:endParaRPr lang="ru-RU" sz="12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47941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8820093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магнит, розничная сеть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1501771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банк </a:t>
                      </a:r>
                      <a:r>
                        <a:rPr lang="ru-RU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втб</a:t>
                      </a:r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ru-RU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пао</a:t>
                      </a:r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370397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мегафон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0767265"/>
                  </a:ext>
                </a:extLst>
              </a:tr>
              <a:tr h="226105">
                <a:tc rowSpan="5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Senior (6+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сбер</a:t>
                      </a:r>
                      <a:endParaRPr lang="ru-RU" sz="12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7877979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4613645"/>
                  </a:ext>
                </a:extLst>
              </a:tr>
              <a:tr h="2261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jsa group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177963"/>
                  </a:ext>
                </a:extLst>
              </a:tr>
              <a:tr h="27132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ventra</a:t>
                      </a:r>
                      <a:r>
                        <a:rPr lang="en-US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it solutions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6514733"/>
                  </a:ext>
                </a:extLst>
              </a:tr>
              <a:tr h="27132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2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2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86091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6808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Кто ищет </a:t>
            </a:r>
            <a:r>
              <a:rPr lang="en-US" sz="3200" b="1" dirty="0"/>
              <a:t>Data-</a:t>
            </a:r>
            <a:r>
              <a:rPr lang="ru-RU" sz="3200" b="1" dirty="0"/>
              <a:t>аналитиков в марте 2024?</a:t>
            </a:r>
          </a:p>
          <a:p>
            <a:pPr algn="l"/>
            <a:endParaRPr lang="ru-RU" sz="3200" b="1" dirty="0"/>
          </a:p>
          <a:p>
            <a:pPr algn="l"/>
            <a:endParaRPr lang="ru-RU" sz="3200" b="1" dirty="0"/>
          </a:p>
        </p:txBody>
      </p:sp>
      <p:graphicFrame>
        <p:nvGraphicFramePr>
          <p:cNvPr id="8" name="Таблица 2">
            <a:extLst>
              <a:ext uri="{FF2B5EF4-FFF2-40B4-BE49-F238E27FC236}">
                <a16:creationId xmlns:a16="http://schemas.microsoft.com/office/drawing/2014/main" id="{7E8019D3-1601-4539-A098-B7956BF83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267839"/>
              </p:ext>
            </p:extLst>
          </p:nvPr>
        </p:nvGraphicFramePr>
        <p:xfrm>
          <a:off x="805538" y="930366"/>
          <a:ext cx="7955283" cy="524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761">
                  <a:extLst>
                    <a:ext uri="{9D8B030D-6E8A-4147-A177-3AD203B41FA5}">
                      <a16:colId xmlns:a16="http://schemas.microsoft.com/office/drawing/2014/main" val="3743373092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1514084058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3274453484"/>
                    </a:ext>
                  </a:extLst>
                </a:gridCol>
              </a:tblGrid>
              <a:tr h="3143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Тип занятости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Число вакансий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60951"/>
                  </a:ext>
                </a:extLst>
              </a:tr>
              <a:tr h="266570">
                <a:tc rowSpan="5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 (no </a:t>
                      </a:r>
                      <a:r>
                        <a:rPr lang="en-US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experince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axenix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ранее </a:t>
                      </a:r>
                      <a:r>
                        <a:rPr lang="en-US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accenture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0972587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сбер</a:t>
                      </a:r>
                      <a:endParaRPr lang="ru-RU" sz="1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95369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правительство москвы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446323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changellenge</a:t>
                      </a:r>
                      <a:endParaRPr lang="en-US" sz="1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759758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cityads media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0232599"/>
                  </a:ext>
                </a:extLst>
              </a:tr>
              <a:tr h="266570">
                <a:tc rowSpan="5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Junior+ (1-3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сбер</a:t>
                      </a:r>
                      <a:endParaRPr lang="ru-RU" sz="1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378120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мтс</a:t>
                      </a:r>
                      <a:endParaRPr lang="ru-RU" sz="1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653667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ozon</a:t>
                      </a:r>
                      <a:endParaRPr lang="en-US" sz="1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292306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центр финансовых технологий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8023671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банк втб (пао)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842215"/>
                  </a:ext>
                </a:extLst>
              </a:tr>
              <a:tr h="0">
                <a:tc rowSpan="5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Middle (3-6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сбер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47941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882009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wildberries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1501771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inguru.ru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370397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мтс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076726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Senior (6+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jsa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78779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6510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Бизнес-аналитик</a:t>
            </a:r>
            <a:r>
              <a:rPr lang="en-US" sz="3200" b="1" dirty="0"/>
              <a:t> </a:t>
            </a:r>
            <a:r>
              <a:rPr lang="ru-RU" sz="3200" b="1" dirty="0"/>
              <a:t>и </a:t>
            </a:r>
            <a:r>
              <a:rPr lang="en-US" sz="3200" b="1" dirty="0"/>
              <a:t>Data-</a:t>
            </a:r>
            <a:r>
              <a:rPr lang="ru-RU" sz="3200" b="1" dirty="0"/>
              <a:t>аналитик – что выбрать в 2024?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142CF490-1B2D-42B2-B8CF-2D2B74E63731}"/>
              </a:ext>
            </a:extLst>
          </p:cNvPr>
          <p:cNvSpPr txBox="1">
            <a:spLocks/>
          </p:cNvSpPr>
          <p:nvPr/>
        </p:nvSpPr>
        <p:spPr>
          <a:xfrm>
            <a:off x="792478" y="5722255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В 2024 году </a:t>
            </a:r>
            <a:r>
              <a:rPr lang="en-US" sz="2400" dirty="0"/>
              <a:t>HH.ru </a:t>
            </a:r>
            <a:r>
              <a:rPr lang="ru-RU" sz="2400" dirty="0"/>
              <a:t>предоставляет больше вакансий для бизнес-аналитиков, больше возможностей для удаленной работы и свободного графика, однако максимальный доход в данной специальности ниже, чем в </a:t>
            </a:r>
            <a:r>
              <a:rPr lang="en-US" sz="2400" dirty="0"/>
              <a:t>Data-</a:t>
            </a:r>
            <a:r>
              <a:rPr lang="ru-RU" sz="2400" dirty="0"/>
              <a:t>анализе. </a:t>
            </a:r>
          </a:p>
          <a:p>
            <a:pPr algn="just"/>
            <a:endParaRPr lang="ru-RU" sz="2400" dirty="0"/>
          </a:p>
          <a:p>
            <a:pPr algn="just"/>
            <a:r>
              <a:rPr lang="ru-RU" sz="2400" dirty="0"/>
              <a:t>Бизнес-аналитика и анализ данных - это два важных подхода к анализу данных, со значительными различиями в их направленности, объеме, методах, временном горизонте и инструментарии. Бизнес-аналитика ориентирована на анализ исторических и текущих данных для получения представления о бизнес-операциях и производительности, в то время как аналитика данных ориентирована на анализ данных для выявления идей, тенденций и закономерностей. Оба подхода имеют свои сильные и слабые стороны, и только вам выбирать как использовать ваши знания в рамках вашей карьеры.</a:t>
            </a:r>
          </a:p>
          <a:p>
            <a:pPr algn="just"/>
            <a:endParaRPr lang="ru-RU" sz="2400" dirty="0"/>
          </a:p>
          <a:p>
            <a:pPr algn="just"/>
            <a:r>
              <a:rPr lang="ru-RU" sz="2400" dirty="0"/>
              <a:t>Обратите в на свои сильные и слабые стороны, подтяните свои </a:t>
            </a:r>
            <a:r>
              <a:rPr lang="en-US" sz="2400" dirty="0"/>
              <a:t>Hard-skills</a:t>
            </a:r>
            <a:r>
              <a:rPr lang="ru-RU" sz="2400" dirty="0"/>
              <a:t>, развивайте </a:t>
            </a:r>
            <a:r>
              <a:rPr lang="en-US" sz="2400" dirty="0"/>
              <a:t>Soft-skills</a:t>
            </a:r>
            <a:r>
              <a:rPr lang="ru-RU" sz="2400" dirty="0"/>
              <a:t> и покоряйте вершины выбранной вами специальности</a:t>
            </a:r>
            <a:r>
              <a:rPr lang="he-IL" sz="2400" dirty="0"/>
              <a:t>.</a:t>
            </a:r>
            <a:r>
              <a:rPr lang="ru-RU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0948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351864-EB38-4465-92AC-6CE2C9B90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1080" y="1920241"/>
            <a:ext cx="10578736" cy="2690948"/>
          </a:xfrm>
        </p:spPr>
        <p:txBody>
          <a:bodyPr>
            <a:noAutofit/>
          </a:bodyPr>
          <a:lstStyle/>
          <a:p>
            <a:pPr algn="just"/>
            <a:br>
              <a:rPr lang="ru-RU" sz="3200" dirty="0"/>
            </a:br>
            <a:r>
              <a:rPr lang="ru-RU" sz="3200" dirty="0"/>
              <a:t>На основе реальных данных о вакансиях по специальностям Бизнес-аналитик и Data-аналитик с ресурса </a:t>
            </a:r>
            <a:r>
              <a:rPr lang="en-US" sz="3200" dirty="0"/>
              <a:t>hh.ru </a:t>
            </a:r>
            <a:r>
              <a:rPr lang="ru-RU" sz="3200" dirty="0"/>
              <a:t>за март 2024 года предоставить соискателям информацию о данных специальностях глазами работодателя, а также обозначить аспекты, на которых соискателям стоит сделать акцент в своих резюме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661851"/>
            <a:ext cx="3122023" cy="50074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b="1" dirty="0"/>
              <a:t>Цель проекта:</a:t>
            </a:r>
          </a:p>
        </p:txBody>
      </p:sp>
    </p:spTree>
    <p:extLst>
      <p:ext uri="{BB962C8B-B14F-4D97-AF65-F5344CB8AC3E}">
        <p14:creationId xmlns:p14="http://schemas.microsoft.com/office/powerpoint/2010/main" val="3720903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661851"/>
            <a:ext cx="3122023" cy="50074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b="1" dirty="0"/>
              <a:t>Емкость рынка</a:t>
            </a:r>
          </a:p>
        </p:txBody>
      </p:sp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A582A1D2-190E-4570-A1FA-C97F8054AC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522372"/>
              </p:ext>
            </p:extLst>
          </p:nvPr>
        </p:nvGraphicFramePr>
        <p:xfrm>
          <a:off x="792478" y="2556692"/>
          <a:ext cx="5177248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5376">
                  <a:extLst>
                    <a:ext uri="{9D8B030D-6E8A-4147-A177-3AD203B41FA5}">
                      <a16:colId xmlns:a16="http://schemas.microsoft.com/office/drawing/2014/main" val="3783221207"/>
                    </a:ext>
                  </a:extLst>
                </a:gridCol>
                <a:gridCol w="1149532">
                  <a:extLst>
                    <a:ext uri="{9D8B030D-6E8A-4147-A177-3AD203B41FA5}">
                      <a16:colId xmlns:a16="http://schemas.microsoft.com/office/drawing/2014/main" val="2110970997"/>
                    </a:ext>
                  </a:extLst>
                </a:gridCol>
                <a:gridCol w="1872340">
                  <a:extLst>
                    <a:ext uri="{9D8B030D-6E8A-4147-A177-3AD203B41FA5}">
                      <a16:colId xmlns:a16="http://schemas.microsoft.com/office/drawing/2014/main" val="34573594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Число вакансий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Доля вакансий грейда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022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Junior (no </a:t>
                      </a:r>
                      <a:r>
                        <a:rPr lang="en-US" dirty="0" err="1">
                          <a:effectLst/>
                        </a:rPr>
                        <a:t>experince</a:t>
                      </a:r>
                      <a:r>
                        <a:rPr lang="en-US" dirty="0">
                          <a:effectLst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5.84%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3588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Junior+ (1-3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510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50.45%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5945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Middle (3-6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effectLst/>
                        </a:rPr>
                        <a:t>426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42.14%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6771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Senior (6+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effectLst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1.58%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1992730"/>
                  </a:ext>
                </a:extLst>
              </a:tr>
            </a:tbl>
          </a:graphicData>
        </a:graphic>
      </p:graphicFrame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1AE5269C-1362-4336-A074-E63856737C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8446165"/>
              </p:ext>
            </p:extLst>
          </p:nvPr>
        </p:nvGraphicFramePr>
        <p:xfrm>
          <a:off x="6413863" y="2556692"/>
          <a:ext cx="5177248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5371">
                  <a:extLst>
                    <a:ext uri="{9D8B030D-6E8A-4147-A177-3AD203B41FA5}">
                      <a16:colId xmlns:a16="http://schemas.microsoft.com/office/drawing/2014/main" val="3783221207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2110970997"/>
                    </a:ext>
                  </a:extLst>
                </a:gridCol>
                <a:gridCol w="1833157">
                  <a:extLst>
                    <a:ext uri="{9D8B030D-6E8A-4147-A177-3AD203B41FA5}">
                      <a16:colId xmlns:a16="http://schemas.microsoft.com/office/drawing/2014/main" val="3457359474"/>
                    </a:ext>
                  </a:extLst>
                </a:gridCol>
              </a:tblGrid>
              <a:tr h="4920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Число вакансий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Доля вакансий грейда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022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Junior (no </a:t>
                      </a:r>
                      <a:r>
                        <a:rPr lang="en-US" dirty="0" err="1">
                          <a:effectLst/>
                        </a:rPr>
                        <a:t>experince</a:t>
                      </a:r>
                      <a:r>
                        <a:rPr lang="en-US" dirty="0">
                          <a:effectLst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effectLst/>
                        </a:rPr>
                        <a:t>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8.63%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3588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Junior+ (1-3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effectLst/>
                        </a:rPr>
                        <a:t>243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58.27%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5945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Middle (3-6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effectLst/>
                        </a:rPr>
                        <a:t>137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32.85%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6771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Senior (6+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effectLst/>
                        </a:rPr>
                        <a:t>0.24%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1992730"/>
                  </a:ext>
                </a:extLst>
              </a:tr>
            </a:tbl>
          </a:graphicData>
        </a:graphic>
      </p:graphicFrame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A8BE2900-6C39-4BE3-9650-E4E0FBB30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3863" y="2043974"/>
            <a:ext cx="4497976" cy="457200"/>
          </a:xfrm>
        </p:spPr>
        <p:txBody>
          <a:bodyPr>
            <a:noAutofit/>
          </a:bodyPr>
          <a:lstStyle/>
          <a:p>
            <a:pPr algn="just"/>
            <a:r>
              <a:rPr lang="ru-RU" sz="2400" dirty="0"/>
              <a:t>По вакансии </a:t>
            </a:r>
            <a:r>
              <a:rPr lang="en-US" sz="2400" dirty="0"/>
              <a:t>Data-</a:t>
            </a:r>
            <a:r>
              <a:rPr lang="ru-RU" sz="2400" dirty="0"/>
              <a:t>аналитик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2070463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По вакансии Бизнес-аналитик</a:t>
            </a: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142CF490-1B2D-42B2-B8CF-2D2B74E63731}"/>
              </a:ext>
            </a:extLst>
          </p:cNvPr>
          <p:cNvSpPr txBox="1">
            <a:spLocks/>
          </p:cNvSpPr>
          <p:nvPr/>
        </p:nvSpPr>
        <p:spPr>
          <a:xfrm>
            <a:off x="792478" y="1570445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Для начала посмотрим на объём предлагаемых вакансий по данным специальностям и долю вакансий по каждому уровню</a:t>
            </a:r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2217E827-3C92-484E-A353-84AA6B7D22D6}"/>
              </a:ext>
            </a:extLst>
          </p:cNvPr>
          <p:cNvSpPr txBox="1">
            <a:spLocks/>
          </p:cNvSpPr>
          <p:nvPr/>
        </p:nvSpPr>
        <p:spPr>
          <a:xfrm>
            <a:off x="792478" y="6088746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Рынок вакансий Бизнес-аналитик вдвое больше рынка </a:t>
            </a:r>
            <a:r>
              <a:rPr lang="en-US" sz="2400" dirty="0"/>
              <a:t>Data-</a:t>
            </a:r>
            <a:r>
              <a:rPr lang="ru-RU" sz="2400" dirty="0"/>
              <a:t>аналитик. Распределение по опыту очень близко по обеим специальностям. Наименьшее число вакансий уровня </a:t>
            </a:r>
            <a:r>
              <a:rPr lang="en-US" sz="2400" dirty="0"/>
              <a:t>Senior</a:t>
            </a:r>
            <a:r>
              <a:rPr lang="ru-RU" sz="2400" dirty="0"/>
              <a:t>. Как и ожидалось, руководителей высокого уровня редко ищут на </a:t>
            </a:r>
            <a:r>
              <a:rPr lang="en-US" sz="2400" dirty="0"/>
              <a:t>HH.ru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38987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760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Наиболее ценные навыки. Бизнес-аналитик</a:t>
            </a:r>
          </a:p>
          <a:p>
            <a:pPr algn="l"/>
            <a:endParaRPr lang="ru-RU" sz="3200" b="1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142CF490-1B2D-42B2-B8CF-2D2B74E63731}"/>
              </a:ext>
            </a:extLst>
          </p:cNvPr>
          <p:cNvSpPr txBox="1">
            <a:spLocks/>
          </p:cNvSpPr>
          <p:nvPr/>
        </p:nvSpPr>
        <p:spPr>
          <a:xfrm>
            <a:off x="792478" y="1225912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Выделим наиболее ценные с точки зрения работодателей навыки для каждого уровня по специальности бизнес-аналитик</a:t>
            </a:r>
          </a:p>
        </p:txBody>
      </p:sp>
      <p:graphicFrame>
        <p:nvGraphicFramePr>
          <p:cNvPr id="20" name="Таблица 20">
            <a:extLst>
              <a:ext uri="{FF2B5EF4-FFF2-40B4-BE49-F238E27FC236}">
                <a16:creationId xmlns:a16="http://schemas.microsoft.com/office/drawing/2014/main" id="{E5433E52-8BF7-45B4-9E1E-F50088CED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224664"/>
              </p:ext>
            </p:extLst>
          </p:nvPr>
        </p:nvGraphicFramePr>
        <p:xfrm>
          <a:off x="816425" y="1683112"/>
          <a:ext cx="10846527" cy="500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9282">
                  <a:extLst>
                    <a:ext uri="{9D8B030D-6E8A-4147-A177-3AD203B41FA5}">
                      <a16:colId xmlns:a16="http://schemas.microsoft.com/office/drawing/2014/main" val="3072005823"/>
                    </a:ext>
                  </a:extLst>
                </a:gridCol>
                <a:gridCol w="4193177">
                  <a:extLst>
                    <a:ext uri="{9D8B030D-6E8A-4147-A177-3AD203B41FA5}">
                      <a16:colId xmlns:a16="http://schemas.microsoft.com/office/drawing/2014/main" val="3268958178"/>
                    </a:ext>
                  </a:extLst>
                </a:gridCol>
                <a:gridCol w="4794068">
                  <a:extLst>
                    <a:ext uri="{9D8B030D-6E8A-4147-A177-3AD203B41FA5}">
                      <a16:colId xmlns:a16="http://schemas.microsoft.com/office/drawing/2014/main" val="38656632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TOP 5 Hard-</a:t>
                      </a:r>
                      <a:r>
                        <a:rPr lang="en-US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skils</a:t>
                      </a:r>
                      <a:endParaRPr lang="ru-RU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TOP 5 Soft-</a:t>
                      </a:r>
                      <a:r>
                        <a:rPr lang="en-US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skils</a:t>
                      </a: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379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Junior (no </a:t>
                      </a:r>
                      <a:r>
                        <a:rPr lang="en-US" sz="1800" dirty="0" err="1">
                          <a:effectLst/>
                        </a:rPr>
                        <a:t>experince</a:t>
                      </a:r>
                      <a:r>
                        <a:rPr lang="en-US" sz="1800" dirty="0">
                          <a:effectLst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моделирование бизнес-процессов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bpmn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erp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</a:t>
                      </a: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ml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бизнес-анализ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аналитическое мышление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анализ данных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документооборот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работа с большими объемами данных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351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Junior+ (1-3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confluence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bpmn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моделирование бизнес-процессов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оптимизация бизнес процессов</a:t>
                      </a:r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документооборот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бизнес-анализ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анализ данных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аналитическое мышление 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коммуникабельность</a:t>
                      </a:r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681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Middle (3-6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confluence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bpmn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моделирование бизнес-процессов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uml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документооборот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бизнес-анализ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коммуникабельность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анализ данных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аналитическое мышление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270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Senior (6+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fr-FR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bpmn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fr-FR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confluence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fr-FR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fr-FR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json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fr-FR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xml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документооборот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бизнес-анализ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анализ данных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коммуникабельность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аналитическое мышление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0392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9309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760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Наиболее ценные навыки. </a:t>
            </a:r>
            <a:r>
              <a:rPr lang="en-US" sz="3200" b="1" dirty="0"/>
              <a:t>Data-</a:t>
            </a:r>
            <a:r>
              <a:rPr lang="ru-RU" sz="3200" b="1" dirty="0"/>
              <a:t>аналитик</a:t>
            </a:r>
          </a:p>
          <a:p>
            <a:pPr algn="l"/>
            <a:endParaRPr lang="ru-RU" sz="3200" b="1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142CF490-1B2D-42B2-B8CF-2D2B74E63731}"/>
              </a:ext>
            </a:extLst>
          </p:cNvPr>
          <p:cNvSpPr txBox="1">
            <a:spLocks/>
          </p:cNvSpPr>
          <p:nvPr/>
        </p:nvSpPr>
        <p:spPr>
          <a:xfrm>
            <a:off x="792478" y="1225912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Выделим наиболее ценные с точки зрения работодателей навыки для каждого уровня по специальности </a:t>
            </a:r>
            <a:r>
              <a:rPr lang="en-US" sz="2400" dirty="0"/>
              <a:t>Data-</a:t>
            </a:r>
            <a:r>
              <a:rPr lang="ru-RU" sz="2400" dirty="0"/>
              <a:t>аналитик</a:t>
            </a:r>
          </a:p>
        </p:txBody>
      </p:sp>
      <p:graphicFrame>
        <p:nvGraphicFramePr>
          <p:cNvPr id="20" name="Таблица 20">
            <a:extLst>
              <a:ext uri="{FF2B5EF4-FFF2-40B4-BE49-F238E27FC236}">
                <a16:creationId xmlns:a16="http://schemas.microsoft.com/office/drawing/2014/main" id="{E5433E52-8BF7-45B4-9E1E-F50088CED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1276816"/>
              </p:ext>
            </p:extLst>
          </p:nvPr>
        </p:nvGraphicFramePr>
        <p:xfrm>
          <a:off x="816425" y="1683112"/>
          <a:ext cx="10846527" cy="4363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9282">
                  <a:extLst>
                    <a:ext uri="{9D8B030D-6E8A-4147-A177-3AD203B41FA5}">
                      <a16:colId xmlns:a16="http://schemas.microsoft.com/office/drawing/2014/main" val="3072005823"/>
                    </a:ext>
                  </a:extLst>
                </a:gridCol>
                <a:gridCol w="4193177">
                  <a:extLst>
                    <a:ext uri="{9D8B030D-6E8A-4147-A177-3AD203B41FA5}">
                      <a16:colId xmlns:a16="http://schemas.microsoft.com/office/drawing/2014/main" val="3268958178"/>
                    </a:ext>
                  </a:extLst>
                </a:gridCol>
                <a:gridCol w="4794068">
                  <a:extLst>
                    <a:ext uri="{9D8B030D-6E8A-4147-A177-3AD203B41FA5}">
                      <a16:colId xmlns:a16="http://schemas.microsoft.com/office/drawing/2014/main" val="38656632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TOP 5 Hard-</a:t>
                      </a:r>
                      <a:r>
                        <a:rPr lang="en-US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skils</a:t>
                      </a:r>
                      <a:endParaRPr lang="ru-RU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TOP 5 Soft-</a:t>
                      </a:r>
                      <a:r>
                        <a:rPr lang="en-US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skils</a:t>
                      </a: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379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Junior (no </a:t>
                      </a:r>
                      <a:r>
                        <a:rPr lang="en-US" sz="1800" dirty="0" err="1">
                          <a:effectLst/>
                        </a:rPr>
                        <a:t>experince</a:t>
                      </a:r>
                      <a:r>
                        <a:rPr lang="en-US" sz="1800" dirty="0">
                          <a:effectLst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excel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аналитика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ms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powerpoint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документация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аналитические способности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коммуникация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работа с большим объемом информации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базы данных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9351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effectLst/>
                        </a:rPr>
                        <a:t>Junior+ (1-3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аналитика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excel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аналитические способности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документация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работа с большим объемом информации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коммуникация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бизнес-анализ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681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Middle (3-6 years)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sql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pandas 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аналитика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</a:t>
                      </a:r>
                      <a:endParaRPr lang="ru-RU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документация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базы данных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аналитические способности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коммуникация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математическая статистика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270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Senior (6+ years)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indent="0" algn="l" defTabSz="914400" rtl="0" eaLnBrk="1" latinLnBrk="0" hangingPunct="1">
                        <a:buNone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 данном грейде </a:t>
                      </a: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всго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одна вакансия. Выборка недостаточна для определения важнейших </a:t>
                      </a: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скилов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Обратите внимание на 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excel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бизнес-анализ, 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science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big data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lake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проактивность</a:t>
                      </a: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коммуникацию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документооборот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бизнес-анализ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анализ данных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коммуникабельность </a:t>
                      </a:r>
                    </a:p>
                    <a:p>
                      <a:pPr marL="342900" indent="-342900" algn="l" defTabSz="914400" rtl="0" eaLnBrk="1" latinLnBrk="0" hangingPunct="1">
                        <a:buAutoNum type="arabicPeriod"/>
                      </a:pPr>
                      <a:r>
                        <a:rPr lang="ru-RU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аналитическое мышление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0392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605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Наиболее ценные навыки. Бизнес-аналитик</a:t>
            </a:r>
            <a:r>
              <a:rPr lang="en-US" sz="3200" b="1" dirty="0"/>
              <a:t> </a:t>
            </a:r>
            <a:r>
              <a:rPr lang="ru-RU" sz="3200" b="1" dirty="0"/>
              <a:t>и</a:t>
            </a:r>
          </a:p>
          <a:p>
            <a:pPr algn="l"/>
            <a:r>
              <a:rPr lang="en-US" sz="3200" b="1" dirty="0"/>
              <a:t>Data-</a:t>
            </a:r>
            <a:r>
              <a:rPr lang="ru-RU" sz="3200" b="1" dirty="0"/>
              <a:t>аналитик</a:t>
            </a:r>
          </a:p>
          <a:p>
            <a:pPr algn="l"/>
            <a:endParaRPr lang="ru-RU" sz="3200" b="1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142CF490-1B2D-42B2-B8CF-2D2B74E63731}"/>
              </a:ext>
            </a:extLst>
          </p:cNvPr>
          <p:cNvSpPr txBox="1">
            <a:spLocks/>
          </p:cNvSpPr>
          <p:nvPr/>
        </p:nvSpPr>
        <p:spPr>
          <a:xfrm>
            <a:off x="792478" y="4318724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Обратите в первую очередь внимание на </a:t>
            </a:r>
            <a:r>
              <a:rPr lang="en-US" sz="2400" dirty="0"/>
              <a:t>Hard-skills</a:t>
            </a:r>
            <a:r>
              <a:rPr lang="he-IL" sz="2400" dirty="0"/>
              <a:t>.</a:t>
            </a:r>
            <a:r>
              <a:rPr lang="ru-RU" sz="2400" dirty="0"/>
              <a:t> С ростом опыта для бизнес-аналитика можно заметить на примере </a:t>
            </a:r>
            <a:r>
              <a:rPr lang="en-US" sz="2400" dirty="0"/>
              <a:t>SQL</a:t>
            </a:r>
            <a:r>
              <a:rPr lang="ru-RU" sz="2400" dirty="0"/>
              <a:t>, что</a:t>
            </a:r>
            <a:r>
              <a:rPr lang="en-US" sz="2400" dirty="0"/>
              <a:t> </a:t>
            </a:r>
            <a:r>
              <a:rPr lang="ru-RU" sz="2400" dirty="0"/>
              <a:t>всё меньшую роль играет знание простых программных продуктов и все большую языки моделирования бизнес-процессов. </a:t>
            </a:r>
          </a:p>
          <a:p>
            <a:pPr algn="just"/>
            <a:endParaRPr lang="ru-RU" sz="2400" dirty="0"/>
          </a:p>
          <a:p>
            <a:pPr algn="just"/>
            <a:r>
              <a:rPr lang="ru-RU" sz="2400" dirty="0"/>
              <a:t>Для </a:t>
            </a:r>
            <a:r>
              <a:rPr lang="en-US" sz="2400" dirty="0"/>
              <a:t>Data</a:t>
            </a:r>
            <a:r>
              <a:rPr lang="ru-RU" sz="2400" dirty="0"/>
              <a:t>-аналитика с ростом опыта большую роль играют программы, позволяющие моделировать более сложные системы и создавать самообучаемые модули обработки данных.</a:t>
            </a:r>
          </a:p>
        </p:txBody>
      </p:sp>
    </p:spTree>
    <p:extLst>
      <p:ext uri="{BB962C8B-B14F-4D97-AF65-F5344CB8AC3E}">
        <p14:creationId xmlns:p14="http://schemas.microsoft.com/office/powerpoint/2010/main" val="3717187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Тип занятости. Бизнес-аналитик</a:t>
            </a:r>
          </a:p>
          <a:p>
            <a:pPr algn="l"/>
            <a:endParaRPr lang="ru-RU" sz="3200" b="1" dirty="0"/>
          </a:p>
          <a:p>
            <a:pPr algn="l"/>
            <a:endParaRPr lang="ru-RU" sz="3200" b="1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11E7B84D-2028-4365-AA3F-5CC447E9C6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942548"/>
              </p:ext>
            </p:extLst>
          </p:nvPr>
        </p:nvGraphicFramePr>
        <p:xfrm>
          <a:off x="805538" y="930366"/>
          <a:ext cx="10607044" cy="371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761">
                  <a:extLst>
                    <a:ext uri="{9D8B030D-6E8A-4147-A177-3AD203B41FA5}">
                      <a16:colId xmlns:a16="http://schemas.microsoft.com/office/drawing/2014/main" val="3743373092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1514084058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3274453484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2399189785"/>
                    </a:ext>
                  </a:extLst>
                </a:gridCol>
              </a:tblGrid>
              <a:tr h="3143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Тип занятости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Число вакансий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Доля вакансий по типу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60951"/>
                  </a:ext>
                </a:extLst>
              </a:tr>
              <a:tr h="266570">
                <a:tc rowSpan="2">
                  <a:txBody>
                    <a:bodyPr/>
                    <a:lstStyle/>
                    <a:p>
                      <a:pPr fontAlgn="t"/>
                      <a:r>
                        <a:rPr lang="en-US" sz="1400" b="1" dirty="0">
                          <a:effectLst/>
                        </a:rPr>
                        <a:t>Junior (no </a:t>
                      </a:r>
                      <a:r>
                        <a:rPr lang="en-US" sz="1400" b="1" dirty="0" err="1">
                          <a:effectLst/>
                        </a:rPr>
                        <a:t>experince</a:t>
                      </a:r>
                      <a:r>
                        <a:rPr lang="en-US" sz="1400" b="1" dirty="0">
                          <a:effectLst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400" b="1">
                          <a:effectLst/>
                        </a:rPr>
                        <a:t>Полная занятость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effectLst/>
                        </a:rPr>
                        <a:t>79.66%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0972587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ru-RU" sz="1400" b="1">
                          <a:effectLst/>
                        </a:rPr>
                        <a:t>Стажировка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20.34%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95369"/>
                  </a:ext>
                </a:extLst>
              </a:tr>
              <a:tr h="266570">
                <a:tc rowSpan="4">
                  <a:txBody>
                    <a:bodyPr/>
                    <a:lstStyle/>
                    <a:p>
                      <a:pPr fontAlgn="t"/>
                      <a:r>
                        <a:rPr lang="en-US" sz="1400" b="1">
                          <a:effectLst/>
                        </a:rPr>
                        <a:t>Junior+ (1-3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400" b="1" dirty="0">
                          <a:effectLst/>
                        </a:rPr>
                        <a:t>Полная занятость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504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98.82%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446323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ru-RU" sz="1400" b="1" dirty="0">
                          <a:effectLst/>
                        </a:rPr>
                        <a:t>Стажировка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effectLst/>
                        </a:rPr>
                        <a:t>0.59%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759758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ru-RU" sz="1400" b="1" dirty="0">
                          <a:effectLst/>
                        </a:rPr>
                        <a:t>Проектная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0.39%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0232599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ru-RU" sz="1400" b="1">
                          <a:effectLst/>
                        </a:rPr>
                        <a:t>Частичная занятость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0.20%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378120"/>
                  </a:ext>
                </a:extLst>
              </a:tr>
              <a:tr h="261968">
                <a:tc rowSpan="4">
                  <a:txBody>
                    <a:bodyPr/>
                    <a:lstStyle/>
                    <a:p>
                      <a:pPr fontAlgn="t"/>
                      <a:r>
                        <a:rPr lang="en-US" sz="1400" b="1" dirty="0">
                          <a:effectLst/>
                        </a:rPr>
                        <a:t>Middle (3-6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400" b="1">
                          <a:effectLst/>
                        </a:rPr>
                        <a:t>Полная занятость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423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99.30%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653667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ru-RU" sz="1400" b="1">
                          <a:effectLst/>
                        </a:rPr>
                        <a:t>Проектная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0.23%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292306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ru-RU" sz="1400" b="1">
                          <a:effectLst/>
                        </a:rPr>
                        <a:t>Стажировка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0.23%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8023671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ru-RU" sz="1400" b="1">
                          <a:effectLst/>
                        </a:rPr>
                        <a:t>Частичная занятость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0.23%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842215"/>
                  </a:ext>
                </a:extLst>
              </a:tr>
              <a:tr h="261968">
                <a:tc>
                  <a:txBody>
                    <a:bodyPr/>
                    <a:lstStyle/>
                    <a:p>
                      <a:pPr fontAlgn="t"/>
                      <a:r>
                        <a:rPr lang="en-US" sz="1400" b="1" dirty="0">
                          <a:effectLst/>
                        </a:rPr>
                        <a:t>Senior (6+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ru-RU" sz="1400" b="1">
                          <a:effectLst/>
                        </a:rPr>
                        <a:t>Полная занятость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>
                          <a:effectLst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>
                          <a:effectLst/>
                        </a:rPr>
                        <a:t>100.00%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47941"/>
                  </a:ext>
                </a:extLst>
              </a:tr>
            </a:tbl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861C8F9-FB09-40D3-AA6E-89987A3A99F5}"/>
              </a:ext>
            </a:extLst>
          </p:cNvPr>
          <p:cNvSpPr txBox="1">
            <a:spLocks/>
          </p:cNvSpPr>
          <p:nvPr/>
        </p:nvSpPr>
        <p:spPr>
          <a:xfrm>
            <a:off x="792478" y="6270896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Обратите внимание на ожидания работодателей по типу занятости. Большее число стажировок предоставляется на уровне </a:t>
            </a:r>
            <a:r>
              <a:rPr lang="en-US" sz="2400" dirty="0"/>
              <a:t>Junior.</a:t>
            </a:r>
            <a:r>
              <a:rPr lang="he-IL" sz="2400" dirty="0"/>
              <a:t> </a:t>
            </a:r>
            <a:r>
              <a:rPr lang="ru-RU" sz="2400" dirty="0"/>
              <a:t> При этом на данном уровне проектная работа и частичная занятость </a:t>
            </a:r>
            <a:r>
              <a:rPr lang="ru-RU" sz="2400" dirty="0" err="1"/>
              <a:t>впринципе</a:t>
            </a:r>
            <a:r>
              <a:rPr lang="ru-RU" sz="2400" dirty="0"/>
              <a:t> не рассматриваются. На уровне </a:t>
            </a:r>
            <a:r>
              <a:rPr lang="en-US" sz="2400" dirty="0"/>
              <a:t>Senior </a:t>
            </a:r>
            <a:r>
              <a:rPr lang="ru-RU" sz="2400" dirty="0"/>
              <a:t>также доступна только полная занятость. Чуть большая свобода на уровнях </a:t>
            </a:r>
            <a:r>
              <a:rPr lang="en-US" sz="2400" dirty="0"/>
              <a:t>Junior+ </a:t>
            </a:r>
            <a:r>
              <a:rPr lang="ru-RU" sz="2400" dirty="0"/>
              <a:t>и </a:t>
            </a:r>
            <a:r>
              <a:rPr lang="en-US" sz="2400" dirty="0"/>
              <a:t>Middle</a:t>
            </a:r>
            <a:r>
              <a:rPr lang="ru-RU" sz="2400" dirty="0"/>
              <a:t>, но подавляющее большинство компаний все равно ожидает полное вовлечение специалиста.</a:t>
            </a:r>
          </a:p>
        </p:txBody>
      </p:sp>
    </p:spTree>
    <p:extLst>
      <p:ext uri="{BB962C8B-B14F-4D97-AF65-F5344CB8AC3E}">
        <p14:creationId xmlns:p14="http://schemas.microsoft.com/office/powerpoint/2010/main" val="2525384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Тип занятости. </a:t>
            </a:r>
            <a:r>
              <a:rPr lang="en-US" sz="3200" b="1" dirty="0"/>
              <a:t>Data-</a:t>
            </a:r>
            <a:r>
              <a:rPr lang="ru-RU" sz="3200" b="1" dirty="0"/>
              <a:t>аналитик</a:t>
            </a:r>
          </a:p>
          <a:p>
            <a:pPr algn="l"/>
            <a:endParaRPr lang="ru-RU" sz="3200" b="1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11E7B84D-2028-4365-AA3F-5CC447E9C6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8981971"/>
              </p:ext>
            </p:extLst>
          </p:nvPr>
        </p:nvGraphicFramePr>
        <p:xfrm>
          <a:off x="805538" y="930366"/>
          <a:ext cx="10572211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761">
                  <a:extLst>
                    <a:ext uri="{9D8B030D-6E8A-4147-A177-3AD203B41FA5}">
                      <a16:colId xmlns:a16="http://schemas.microsoft.com/office/drawing/2014/main" val="3743373092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1514084058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3274453484"/>
                    </a:ext>
                  </a:extLst>
                </a:gridCol>
                <a:gridCol w="2616928">
                  <a:extLst>
                    <a:ext uri="{9D8B030D-6E8A-4147-A177-3AD203B41FA5}">
                      <a16:colId xmlns:a16="http://schemas.microsoft.com/office/drawing/2014/main" val="2399189785"/>
                    </a:ext>
                  </a:extLst>
                </a:gridCol>
              </a:tblGrid>
              <a:tr h="3143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Тип занятости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Число вакансий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Доля вакансий по типу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60951"/>
                  </a:ext>
                </a:extLst>
              </a:tr>
              <a:tr h="266570">
                <a:tc rowSpan="3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 (no </a:t>
                      </a:r>
                      <a:r>
                        <a:rPr lang="en-US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experince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 занятость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86.11%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0972587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Стажировка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11.11%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95369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Частичная занятость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446323"/>
                  </a:ext>
                </a:extLst>
              </a:tr>
              <a:tr h="266570">
                <a:tc rowSpan="3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Junior+ (1-3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 занятость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98.35%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759758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Частичная занятость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0232599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Проектная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378120"/>
                  </a:ext>
                </a:extLst>
              </a:tr>
              <a:tr h="261968"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Middle (3-6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 занятость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653667"/>
                  </a:ext>
                </a:extLst>
              </a:tr>
              <a:tr h="261968"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Senior (6+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 занятость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292306"/>
                  </a:ext>
                </a:extLst>
              </a:tr>
            </a:tbl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861C8F9-FB09-40D3-AA6E-89987A3A99F5}"/>
              </a:ext>
            </a:extLst>
          </p:cNvPr>
          <p:cNvSpPr txBox="1">
            <a:spLocks/>
          </p:cNvSpPr>
          <p:nvPr/>
        </p:nvSpPr>
        <p:spPr>
          <a:xfrm>
            <a:off x="792478" y="5470434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Похожая картина и на должности </a:t>
            </a:r>
            <a:r>
              <a:rPr lang="en-US" sz="2400" dirty="0"/>
              <a:t>Data-</a:t>
            </a:r>
            <a:r>
              <a:rPr lang="ru-RU" sz="2400" dirty="0"/>
              <a:t>аналитика, однако доля стажировок для </a:t>
            </a:r>
            <a:r>
              <a:rPr lang="en-US" sz="2400" dirty="0"/>
              <a:t>Junior </a:t>
            </a:r>
            <a:r>
              <a:rPr lang="ru-RU" sz="2400" dirty="0"/>
              <a:t>здесь ниже, а проектная работа и частичная занятость практически не рассматривается.</a:t>
            </a:r>
          </a:p>
        </p:txBody>
      </p:sp>
    </p:spTree>
    <p:extLst>
      <p:ext uri="{BB962C8B-B14F-4D97-AF65-F5344CB8AC3E}">
        <p14:creationId xmlns:p14="http://schemas.microsoft.com/office/powerpoint/2010/main" val="1522985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09BC46D5-1A6E-4DFA-BE55-BD0228BAEE0E}"/>
              </a:ext>
            </a:extLst>
          </p:cNvPr>
          <p:cNvSpPr txBox="1">
            <a:spLocks/>
          </p:cNvSpPr>
          <p:nvPr/>
        </p:nvSpPr>
        <p:spPr>
          <a:xfrm>
            <a:off x="792478" y="358504"/>
            <a:ext cx="10846528" cy="1143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3200" b="1" dirty="0"/>
              <a:t>График работы. Удаленка. Бизнес-аналитик</a:t>
            </a:r>
          </a:p>
          <a:p>
            <a:pPr algn="l"/>
            <a:endParaRPr lang="ru-RU" sz="3200" b="1" dirty="0"/>
          </a:p>
          <a:p>
            <a:pPr algn="l"/>
            <a:endParaRPr lang="ru-RU" sz="3200" b="1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247ED41D-1C5D-4F03-A2A0-01324407B617}"/>
              </a:ext>
            </a:extLst>
          </p:cNvPr>
          <p:cNvSpPr txBox="1">
            <a:spLocks/>
          </p:cNvSpPr>
          <p:nvPr/>
        </p:nvSpPr>
        <p:spPr>
          <a:xfrm>
            <a:off x="792478" y="1760945"/>
            <a:ext cx="4497976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endParaRPr lang="ru-RU" sz="2400" dirty="0"/>
          </a:p>
        </p:txBody>
      </p:sp>
      <p:graphicFrame>
        <p:nvGraphicFramePr>
          <p:cNvPr id="2" name="Таблица 2">
            <a:extLst>
              <a:ext uri="{FF2B5EF4-FFF2-40B4-BE49-F238E27FC236}">
                <a16:creationId xmlns:a16="http://schemas.microsoft.com/office/drawing/2014/main" id="{11E7B84D-2028-4365-AA3F-5CC447E9C6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0886466"/>
              </p:ext>
            </p:extLst>
          </p:nvPr>
        </p:nvGraphicFramePr>
        <p:xfrm>
          <a:off x="805538" y="930366"/>
          <a:ext cx="10607044" cy="432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51761">
                  <a:extLst>
                    <a:ext uri="{9D8B030D-6E8A-4147-A177-3AD203B41FA5}">
                      <a16:colId xmlns:a16="http://schemas.microsoft.com/office/drawing/2014/main" val="3743373092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1514084058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3274453484"/>
                    </a:ext>
                  </a:extLst>
                </a:gridCol>
                <a:gridCol w="2651761">
                  <a:extLst>
                    <a:ext uri="{9D8B030D-6E8A-4147-A177-3AD203B41FA5}">
                      <a16:colId xmlns:a16="http://schemas.microsoft.com/office/drawing/2014/main" val="2399189785"/>
                    </a:ext>
                  </a:extLst>
                </a:gridCol>
              </a:tblGrid>
              <a:tr h="3143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Грейд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Тип занятости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Число вакансий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Доля вакансий по типу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60951"/>
                  </a:ext>
                </a:extLst>
              </a:tr>
              <a:tr h="266570">
                <a:tc rowSpan="3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 (no </a:t>
                      </a:r>
                      <a:r>
                        <a:rPr lang="en-US" sz="14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experince</a:t>
                      </a:r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Полный день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69.49%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0972587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Удаленная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25.42%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895369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Гибкий график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5.08%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446323"/>
                  </a:ext>
                </a:extLst>
              </a:tr>
              <a:tr h="266570">
                <a:tc rowSpan="4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Junior+ (1-3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Полный день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79.22%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759758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Удаленная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17.84%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0232599"/>
                  </a:ext>
                </a:extLst>
              </a:tr>
              <a:tr h="2665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Гибкий график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8378120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Сменный график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6653667"/>
                  </a:ext>
                </a:extLst>
              </a:tr>
              <a:tr h="261968">
                <a:tc rowSpan="3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Middle (3-6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Полный день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80.75%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3292306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Удаленная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16.43%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8023671"/>
                  </a:ext>
                </a:extLst>
              </a:tr>
              <a:tr h="26196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Гибкий график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2.82%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842215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en-US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Senior (6+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Полный день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62.50%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847941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Удаленная работа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31.25%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882009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/>
                      <a:r>
                        <a:rPr lang="ru-RU" sz="1400" b="1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Гибкий график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/>
                      <a:r>
                        <a:rPr lang="ru-RU" sz="1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6.25%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1501771"/>
                  </a:ext>
                </a:extLst>
              </a:tr>
            </a:tbl>
          </a:graphicData>
        </a:graphic>
      </p:graphicFrame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861C8F9-FB09-40D3-AA6E-89987A3A99F5}"/>
              </a:ext>
            </a:extLst>
          </p:cNvPr>
          <p:cNvSpPr txBox="1">
            <a:spLocks/>
          </p:cNvSpPr>
          <p:nvPr/>
        </p:nvSpPr>
        <p:spPr>
          <a:xfrm>
            <a:off x="792478" y="6042296"/>
            <a:ext cx="10607044" cy="457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ru-RU" sz="2400" dirty="0"/>
              <a:t>График работы на должности бизнес-аналитика довольно свободный. В среднем от 17% до 30% компаний в зависимости от грейда готовы предоставить возможность работать удаленно. Возможен также гибкий график работы.</a:t>
            </a:r>
          </a:p>
        </p:txBody>
      </p:sp>
    </p:spTree>
    <p:extLst>
      <p:ext uri="{BB962C8B-B14F-4D97-AF65-F5344CB8AC3E}">
        <p14:creationId xmlns:p14="http://schemas.microsoft.com/office/powerpoint/2010/main" val="202392557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1686</Words>
  <Application>Microsoft Office PowerPoint</Application>
  <PresentationFormat>Широкоэкранный</PresentationFormat>
  <Paragraphs>442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Анализ рынка вакансий Бизнес-аналитиков и Data-аналитиков на HH.ru за март 2024 для соискателей</vt:lpstr>
      <vt:lpstr> На основе реальных данных о вакансиях по специальностям Бизнес-аналитик и Data-аналитик с ресурса hh.ru за март 2024 года предоставить соискателям информацию о данных специальностях глазами работодателя, а также обозначить аспекты, на которых соискателям стоит сделать акцент в своих резюме</vt:lpstr>
      <vt:lpstr>По вакансии Data-аналитик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Анализ рынка вакансий Бизнес-аналитиков и Data-аналитиков на HH.ru за март 2024 для соискателей</dc:title>
  <dc:creator>xkotiarax@mail.ru</dc:creator>
  <cp:lastModifiedBy>xkotiarax@mail.ru</cp:lastModifiedBy>
  <cp:revision>1</cp:revision>
  <dcterms:created xsi:type="dcterms:W3CDTF">2024-04-28T23:07:42Z</dcterms:created>
  <dcterms:modified xsi:type="dcterms:W3CDTF">2024-04-29T01:29:00Z</dcterms:modified>
</cp:coreProperties>
</file>

<file path=docProps/thumbnail.jpeg>
</file>